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7" r:id="rId3"/>
    <p:sldId id="258" r:id="rId4"/>
    <p:sldId id="265" r:id="rId5"/>
    <p:sldId id="266" r:id="rId6"/>
    <p:sldId id="259" r:id="rId7"/>
    <p:sldId id="267" r:id="rId8"/>
    <p:sldId id="268" r:id="rId9"/>
    <p:sldId id="260" r:id="rId10"/>
    <p:sldId id="261" r:id="rId11"/>
    <p:sldId id="262" r:id="rId12"/>
    <p:sldId id="263" r:id="rId13"/>
    <p:sldId id="264" r:id="rId14"/>
    <p:sldId id="269" r:id="rId15"/>
    <p:sldId id="270"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3" autoAdjust="0"/>
    <p:restoredTop sz="94660"/>
  </p:normalViewPr>
  <p:slideViewPr>
    <p:cSldViewPr snapToGrid="0">
      <p:cViewPr varScale="1">
        <p:scale>
          <a:sx n="72" d="100"/>
          <a:sy n="72" d="100"/>
        </p:scale>
        <p:origin x="60"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pPr/>
              <a:t>5/5/2017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43019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5/5/2017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35407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5/5/2017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47116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ormAutofit/>
          </a:bodyPr>
          <a:lstStyle>
            <a:lvl1pPr>
              <a:defRPr sz="2400"/>
            </a:lvl1pPr>
            <a:lvl2pPr>
              <a:buClr>
                <a:schemeClr val="accent3">
                  <a:lumMod val="50000"/>
                </a:schemeClr>
              </a:buClr>
              <a:defRPr sz="2000"/>
            </a:lvl2pPr>
            <a:lvl3pPr>
              <a:buClr>
                <a:schemeClr val="accent3">
                  <a:lumMod val="50000"/>
                </a:schemeClr>
              </a:buClr>
              <a:defRPr sz="1600"/>
            </a:lvl3pPr>
            <a:lvl4pPr>
              <a:buClr>
                <a:schemeClr val="accent3">
                  <a:lumMod val="50000"/>
                </a:schemeClr>
              </a:buClr>
              <a:defRPr sz="1600"/>
            </a:lvl4pPr>
            <a:lvl5pPr>
              <a:buClr>
                <a:schemeClr val="accent3">
                  <a:lumMod val="50000"/>
                </a:schemeClr>
              </a:buCl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5/5/2017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4077241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DE6118-2437-4B30-8E3C-4D2BE6020583}" type="datetimeFigureOut">
              <a:rPr lang="en-US" smtClean="0"/>
              <a:pPr/>
              <a:t>5/5/2017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550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smtClean="0"/>
              <a:t>5/5/2017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428866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smtClean="0"/>
              <a:t>5/5/2017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27616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smtClean="0"/>
              <a:t>5/5/2017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763339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7DE6118-2437-4B30-8E3C-4D2BE6020583}" type="datetimeFigureOut">
              <a:rPr lang="en-US" smtClean="0"/>
              <a:t>5/5/2017</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477016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87DE6118-2437-4B30-8E3C-4D2BE6020583}" type="datetimeFigureOut">
              <a:rPr lang="en-US" smtClean="0"/>
              <a:pPr/>
              <a:t>5/5/2017</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3542223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DE6118-2437-4B30-8E3C-4D2BE6020583}" type="datetimeFigureOut">
              <a:rPr lang="en-US" smtClean="0"/>
              <a:pPr/>
              <a:t>5/5/2017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11704744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87DE6118-2437-4B30-8E3C-4D2BE6020583}" type="datetimeFigureOut">
              <a:rPr lang="en-US" smtClean="0"/>
              <a:pPr/>
              <a:t>5/5/2017</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69E57DC2-970A-4B3E-BB1C-7A09969E49DF}" type="slidenum">
              <a:rPr lang="en-US" smtClean="0"/>
              <a:pPr/>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53351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368" userDrawn="1">
          <p15:clr>
            <a:srgbClr val="F26B43"/>
          </p15:clr>
        </p15:guide>
        <p15:guide id="2" orient="horz" pos="1440" userDrawn="1">
          <p15:clr>
            <a:srgbClr val="F26B43"/>
          </p15:clr>
        </p15:guide>
        <p15:guide id="3" orient="horz" pos="3696" userDrawn="1">
          <p15:clr>
            <a:srgbClr val="F26B43"/>
          </p15:clr>
        </p15:guide>
        <p15:guide id="4" orient="horz" pos="432" userDrawn="1">
          <p15:clr>
            <a:srgbClr val="F26B43"/>
          </p15:clr>
        </p15:guide>
        <p15:guide id="5" orient="horz" pos="1512" userDrawn="1">
          <p15:clr>
            <a:srgbClr val="F26B43"/>
          </p15:clr>
        </p15:guide>
        <p15:guide id="6" pos="5184" userDrawn="1">
          <p15:clr>
            <a:srgbClr val="F26B43"/>
          </p15:clr>
        </p15:guide>
        <p15:guide id="7" pos="702" userDrawn="1">
          <p15:clr>
            <a:srgbClr val="F26B43"/>
          </p15:clr>
        </p15:guide>
        <p15:guide id="8" pos="64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90330" y="1311965"/>
            <a:ext cx="8229600" cy="1497496"/>
          </a:xfrm>
          <a:prstGeom prst="rect">
            <a:avLst/>
          </a:prstGeom>
          <a:solidFill>
            <a:srgbClr val="FFFF66"/>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p:txBody>
          <a:bodyPr/>
          <a:lstStyle/>
          <a:p>
            <a:r>
              <a:rPr lang="en-GB" dirty="0" smtClean="0"/>
              <a:t>Lord Somerset</a:t>
            </a:r>
            <a:endParaRPr lang="en-GB" dirty="0"/>
          </a:p>
        </p:txBody>
      </p:sp>
      <p:sp>
        <p:nvSpPr>
          <p:cNvPr id="3" name="Subtitle 2"/>
          <p:cNvSpPr>
            <a:spLocks noGrp="1"/>
          </p:cNvSpPr>
          <p:nvPr>
            <p:ph type="subTitle" idx="1"/>
          </p:nvPr>
        </p:nvSpPr>
        <p:spPr/>
        <p:txBody>
          <a:bodyPr/>
          <a:lstStyle/>
          <a:p>
            <a:r>
              <a:rPr lang="en-GB" dirty="0" smtClean="0"/>
              <a:t>And his role within the government</a:t>
            </a:r>
            <a:endParaRPr lang="en-GB" dirty="0"/>
          </a:p>
        </p:txBody>
      </p:sp>
      <p:pic>
        <p:nvPicPr>
          <p:cNvPr id="1026" name="Picture 2" descr="Edward Seymou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02017" y="191467"/>
            <a:ext cx="2400383" cy="28033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15996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717997"/>
          </a:xfrm>
        </p:spPr>
        <p:txBody>
          <a:bodyPr/>
          <a:lstStyle/>
          <a:p>
            <a:r>
              <a:rPr lang="en-GB" dirty="0" smtClean="0"/>
              <a:t>Richard Grafton’s chronicle.</a:t>
            </a:r>
            <a:endParaRPr lang="en-GB" dirty="0"/>
          </a:p>
        </p:txBody>
      </p:sp>
      <p:sp>
        <p:nvSpPr>
          <p:cNvPr id="3" name="Content Placeholder 2"/>
          <p:cNvSpPr>
            <a:spLocks noGrp="1"/>
          </p:cNvSpPr>
          <p:nvPr>
            <p:ph idx="1"/>
          </p:nvPr>
        </p:nvSpPr>
        <p:spPr>
          <a:xfrm>
            <a:off x="1028700" y="1855303"/>
            <a:ext cx="7200900" cy="4506859"/>
          </a:xfrm>
        </p:spPr>
        <p:txBody>
          <a:bodyPr>
            <a:noAutofit/>
          </a:bodyPr>
          <a:lstStyle/>
          <a:p>
            <a:pPr marL="0" indent="0">
              <a:buNone/>
            </a:pPr>
            <a:r>
              <a:rPr lang="en-GB" sz="2400" dirty="0" smtClean="0"/>
              <a:t>After these revolts were crushed, many of the Lords and councillors secretly plotted to overthrow the Lord Protector. Each lord and councillor went through London armed, and had servants likewise armed. They assembled at the house of the Earl of Warwick. They then published a proclamation against him containing the following charges.</a:t>
            </a:r>
          </a:p>
          <a:p>
            <a:pPr marL="0" indent="0">
              <a:buNone/>
            </a:pPr>
            <a:r>
              <a:rPr lang="en-GB" sz="2400" dirty="0" smtClean="0"/>
              <a:t>First </a:t>
            </a:r>
            <a:r>
              <a:rPr lang="en-GB" sz="2400" dirty="0" smtClean="0"/>
              <a:t>that through his malicious and evil government, the Lord Protector had caused all the recent unrest in the country. Second, he was ambitious and sought his own glory. Third, that he had ignored the advice of the councillors. Fourth that he told untruths about the council to the King.</a:t>
            </a:r>
            <a:endParaRPr lang="en-GB" sz="2400" dirty="0"/>
          </a:p>
        </p:txBody>
      </p:sp>
    </p:spTree>
    <p:extLst>
      <p:ext uri="{BB962C8B-B14F-4D97-AF65-F5344CB8AC3E}">
        <p14:creationId xmlns:p14="http://schemas.microsoft.com/office/powerpoint/2010/main" val="15074356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717997"/>
          </a:xfrm>
        </p:spPr>
        <p:txBody>
          <a:bodyPr/>
          <a:lstStyle/>
          <a:p>
            <a:r>
              <a:rPr lang="en-GB" dirty="0" smtClean="0"/>
              <a:t>The Removal of Somerset</a:t>
            </a:r>
            <a:endParaRPr lang="en-GB" dirty="0"/>
          </a:p>
        </p:txBody>
      </p:sp>
      <p:sp>
        <p:nvSpPr>
          <p:cNvPr id="3" name="Content Placeholder 2"/>
          <p:cNvSpPr>
            <a:spLocks noGrp="1"/>
          </p:cNvSpPr>
          <p:nvPr>
            <p:ph idx="1"/>
          </p:nvPr>
        </p:nvSpPr>
        <p:spPr>
          <a:xfrm>
            <a:off x="437323" y="1974573"/>
            <a:ext cx="8333190" cy="4464863"/>
          </a:xfrm>
        </p:spPr>
        <p:txBody>
          <a:bodyPr>
            <a:normAutofit/>
          </a:bodyPr>
          <a:lstStyle/>
          <a:p>
            <a:r>
              <a:rPr lang="en-GB" sz="2400" dirty="0" smtClean="0"/>
              <a:t>Somerset fled to Hampton Court, taking the king with him and summoning loyal subjects to defend them.</a:t>
            </a:r>
          </a:p>
          <a:p>
            <a:r>
              <a:rPr lang="en-GB" sz="2400" dirty="0" smtClean="0"/>
              <a:t>He moved to Windsor Castle on 6</a:t>
            </a:r>
            <a:r>
              <a:rPr lang="en-GB" sz="2400" baseline="30000" dirty="0" smtClean="0"/>
              <a:t>th</a:t>
            </a:r>
            <a:r>
              <a:rPr lang="en-GB" sz="2400" dirty="0" smtClean="0"/>
              <a:t> October, taking Edward with him. </a:t>
            </a:r>
          </a:p>
          <a:p>
            <a:r>
              <a:rPr lang="en-GB" sz="2400" dirty="0" smtClean="0"/>
              <a:t>However, Edward fell ill and complained of the cold surroundings, claiming he was held prisoner. Edward then abandoned Somerset and stated that his uncle had threatened riots in the streets if he was removed from power.</a:t>
            </a:r>
          </a:p>
          <a:p>
            <a:r>
              <a:rPr lang="en-GB" sz="2400" dirty="0" smtClean="0"/>
              <a:t>Somerset denied this, but could not contradict the king. His fate was sealed and his removal and arrest followed within the week.</a:t>
            </a:r>
            <a:endParaRPr lang="en-GB" sz="2400" dirty="0"/>
          </a:p>
        </p:txBody>
      </p:sp>
    </p:spTree>
    <p:extLst>
      <p:ext uri="{BB962C8B-B14F-4D97-AF65-F5344CB8AC3E}">
        <p14:creationId xmlns:p14="http://schemas.microsoft.com/office/powerpoint/2010/main" val="6249439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8176" y="1241458"/>
            <a:ext cx="7200900" cy="653603"/>
          </a:xfrm>
        </p:spPr>
        <p:txBody>
          <a:bodyPr>
            <a:normAutofit fontScale="90000"/>
          </a:bodyPr>
          <a:lstStyle/>
          <a:p>
            <a:r>
              <a:rPr lang="en-GB" dirty="0" smtClean="0"/>
              <a:t>So, was Warwick (the Duke of Northumberland) now in charge?</a:t>
            </a:r>
            <a:endParaRPr lang="en-GB" dirty="0"/>
          </a:p>
        </p:txBody>
      </p:sp>
      <p:sp>
        <p:nvSpPr>
          <p:cNvPr id="3" name="Content Placeholder 2"/>
          <p:cNvSpPr>
            <a:spLocks noGrp="1"/>
          </p:cNvSpPr>
          <p:nvPr>
            <p:ph idx="1"/>
          </p:nvPr>
        </p:nvSpPr>
        <p:spPr>
          <a:xfrm>
            <a:off x="225287" y="1895061"/>
            <a:ext cx="8706678" cy="4583012"/>
          </a:xfrm>
        </p:spPr>
        <p:txBody>
          <a:bodyPr>
            <a:noAutofit/>
          </a:bodyPr>
          <a:lstStyle/>
          <a:p>
            <a:r>
              <a:rPr lang="en-GB" sz="2200" dirty="0" smtClean="0"/>
              <a:t>No.</a:t>
            </a:r>
          </a:p>
          <a:p>
            <a:r>
              <a:rPr lang="en-GB" sz="2200" dirty="0" smtClean="0"/>
              <a:t>The Council contained a majority of religious conservatives who did not trust Warwick.</a:t>
            </a:r>
          </a:p>
          <a:p>
            <a:r>
              <a:rPr lang="en-GB" sz="2200" dirty="0" smtClean="0"/>
              <a:t>Warwick brought in his own allies and removed opponents so that he had a Protestant majority on the Council.</a:t>
            </a:r>
          </a:p>
          <a:p>
            <a:r>
              <a:rPr lang="en-GB" sz="2200" dirty="0" smtClean="0"/>
              <a:t>Early December- rumours of a Catholic plot to remove Warwick, using the argument that he was a friend of Somerset.</a:t>
            </a:r>
          </a:p>
          <a:p>
            <a:r>
              <a:rPr lang="en-GB" sz="2200" dirty="0" smtClean="0"/>
              <a:t>Warwick used this, and claimed that “those who sought Somerset’s blood also sought mine”.</a:t>
            </a:r>
          </a:p>
          <a:p>
            <a:r>
              <a:rPr lang="en-GB" sz="2200" dirty="0" smtClean="0"/>
              <a:t>By January 1550, the leading Catholic members of the Council had been dismissed and Warwick was made Lord President of the Council.</a:t>
            </a:r>
          </a:p>
        </p:txBody>
      </p:sp>
    </p:spTree>
    <p:extLst>
      <p:ext uri="{BB962C8B-B14F-4D97-AF65-F5344CB8AC3E}">
        <p14:creationId xmlns:p14="http://schemas.microsoft.com/office/powerpoint/2010/main" val="22770279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924059"/>
          </a:xfrm>
        </p:spPr>
        <p:txBody>
          <a:bodyPr>
            <a:normAutofit fontScale="90000"/>
          </a:bodyPr>
          <a:lstStyle/>
          <a:p>
            <a:r>
              <a:rPr lang="en-GB" dirty="0" smtClean="0"/>
              <a:t>So, was the Duke of Northumberland now in charge?</a:t>
            </a:r>
            <a:endParaRPr lang="en-GB" dirty="0"/>
          </a:p>
        </p:txBody>
      </p:sp>
      <p:sp>
        <p:nvSpPr>
          <p:cNvPr id="3" name="Content Placeholder 2"/>
          <p:cNvSpPr>
            <a:spLocks noGrp="1"/>
          </p:cNvSpPr>
          <p:nvPr>
            <p:ph idx="1"/>
          </p:nvPr>
        </p:nvSpPr>
        <p:spPr>
          <a:xfrm>
            <a:off x="803413" y="2020676"/>
            <a:ext cx="7200900" cy="4257541"/>
          </a:xfrm>
        </p:spPr>
        <p:txBody>
          <a:bodyPr>
            <a:normAutofit/>
          </a:bodyPr>
          <a:lstStyle/>
          <a:p>
            <a:r>
              <a:rPr lang="en-GB" sz="2400" dirty="0" smtClean="0"/>
              <a:t>He placed his own supporters in important positions around Edward to further secure his own position.</a:t>
            </a:r>
          </a:p>
          <a:p>
            <a:r>
              <a:rPr lang="en-GB" sz="2400" dirty="0" smtClean="0"/>
              <a:t>This actually forced more radical religious developments.</a:t>
            </a:r>
          </a:p>
          <a:p>
            <a:r>
              <a:rPr lang="en-GB" sz="2400" dirty="0" smtClean="0"/>
              <a:t>Northumberland then attempted a reconciliation with Somerset who was released from jail. </a:t>
            </a:r>
          </a:p>
          <a:p>
            <a:r>
              <a:rPr lang="en-GB" sz="2400" dirty="0" smtClean="0"/>
              <a:t>Northumberland married his son to Somerset’s daughter.</a:t>
            </a:r>
          </a:p>
          <a:p>
            <a:r>
              <a:rPr lang="en-GB" sz="2400" dirty="0" smtClean="0"/>
              <a:t>Somerset continued to plot however, and this led to his execution in the end.</a:t>
            </a:r>
            <a:endParaRPr lang="en-GB" sz="2400" dirty="0"/>
          </a:p>
        </p:txBody>
      </p:sp>
    </p:spTree>
    <p:extLst>
      <p:ext uri="{BB962C8B-B14F-4D97-AF65-F5344CB8AC3E}">
        <p14:creationId xmlns:p14="http://schemas.microsoft.com/office/powerpoint/2010/main" val="11581887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Storyboard time!</a:t>
            </a:r>
            <a:endParaRPr lang="en-GB" dirty="0"/>
          </a:p>
        </p:txBody>
      </p:sp>
      <p:sp>
        <p:nvSpPr>
          <p:cNvPr id="3" name="Content Placeholder 2"/>
          <p:cNvSpPr>
            <a:spLocks noGrp="1"/>
          </p:cNvSpPr>
          <p:nvPr>
            <p:ph idx="1"/>
          </p:nvPr>
        </p:nvSpPr>
        <p:spPr/>
        <p:txBody>
          <a:bodyPr>
            <a:normAutofit/>
          </a:bodyPr>
          <a:lstStyle/>
          <a:p>
            <a:r>
              <a:rPr lang="en-GB" sz="2400" dirty="0" smtClean="0"/>
              <a:t>You have 8 boxes on page 8 of your booklet, and you can do with those 8 boxes what you will, as long as they summarise Somerset’s fall from power.</a:t>
            </a:r>
          </a:p>
          <a:p>
            <a:r>
              <a:rPr lang="en-GB" sz="2400" dirty="0" smtClean="0"/>
              <a:t>You have the textbook (pages 105-107) and an information page.</a:t>
            </a:r>
          </a:p>
          <a:p>
            <a:r>
              <a:rPr lang="en-GB" sz="2400" dirty="0" smtClean="0"/>
              <a:t>You need to highlight: why people were opposed to Somerset, how he was removed and what happened to him afterwards.</a:t>
            </a:r>
          </a:p>
          <a:p>
            <a:r>
              <a:rPr lang="en-GB" sz="2400" dirty="0" smtClean="0"/>
              <a:t>You then need to complete the questions on page 7.</a:t>
            </a:r>
            <a:endParaRPr lang="en-GB" sz="2400" dirty="0"/>
          </a:p>
        </p:txBody>
      </p:sp>
    </p:spTree>
    <p:extLst>
      <p:ext uri="{BB962C8B-B14F-4D97-AF65-F5344CB8AC3E}">
        <p14:creationId xmlns:p14="http://schemas.microsoft.com/office/powerpoint/2010/main" val="15525629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Source Activity on Page 106- do this one instead.</a:t>
            </a:r>
            <a:endParaRPr lang="en-GB" dirty="0"/>
          </a:p>
        </p:txBody>
      </p:sp>
      <p:sp>
        <p:nvSpPr>
          <p:cNvPr id="3" name="Content Placeholder 2"/>
          <p:cNvSpPr>
            <a:spLocks noGrp="1"/>
          </p:cNvSpPr>
          <p:nvPr>
            <p:ph idx="1"/>
          </p:nvPr>
        </p:nvSpPr>
        <p:spPr>
          <a:xfrm>
            <a:off x="822959" y="1845733"/>
            <a:ext cx="7543801" cy="4303275"/>
          </a:xfrm>
        </p:spPr>
        <p:txBody>
          <a:bodyPr>
            <a:normAutofit/>
          </a:bodyPr>
          <a:lstStyle/>
          <a:p>
            <a:r>
              <a:rPr lang="en-GB" sz="2400" dirty="0" smtClean="0"/>
              <a:t>At some point, you will get a source booklet, which will have lots of the type of sources that you might get in your exam in it. It will include these sources. You have them on a piece of paper instead.</a:t>
            </a:r>
          </a:p>
          <a:p>
            <a:r>
              <a:rPr lang="en-GB" sz="2400" dirty="0" smtClean="0"/>
              <a:t>As you are all doing the A-Level, attempt this task instead:</a:t>
            </a:r>
          </a:p>
          <a:p>
            <a:pPr marL="457200" indent="-457200">
              <a:buClr>
                <a:schemeClr val="accent3">
                  <a:lumMod val="50000"/>
                </a:schemeClr>
              </a:buClr>
              <a:buFont typeface="+mj-lt"/>
              <a:buAutoNum type="arabicPeriod"/>
            </a:pPr>
            <a:r>
              <a:rPr lang="en-GB" sz="2400" dirty="0" smtClean="0"/>
              <a:t>What can we learn from the sources about the personality and actions of Somerset?</a:t>
            </a:r>
          </a:p>
          <a:p>
            <a:pPr marL="457200" indent="-457200">
              <a:buClr>
                <a:schemeClr val="accent3">
                  <a:lumMod val="50000"/>
                </a:schemeClr>
              </a:buClr>
              <a:buFont typeface="+mj-lt"/>
              <a:buAutoNum type="arabicPeriod"/>
            </a:pPr>
            <a:r>
              <a:rPr lang="en-GB" sz="2400" dirty="0" smtClean="0"/>
              <a:t>Use your knowledge of the events of 1550-1553 to assess how far they support that Somerset was guilty of involvement in a conspiracy against the Council.</a:t>
            </a:r>
          </a:p>
          <a:p>
            <a:endParaRPr lang="en-GB" sz="2400" dirty="0" smtClean="0"/>
          </a:p>
        </p:txBody>
      </p:sp>
    </p:spTree>
    <p:extLst>
      <p:ext uri="{BB962C8B-B14F-4D97-AF65-F5344CB8AC3E}">
        <p14:creationId xmlns:p14="http://schemas.microsoft.com/office/powerpoint/2010/main" val="2008685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William Paget: a trusted advisor to Somerset in a letter, May 1549</a:t>
            </a:r>
            <a:endParaRPr lang="en-GB" dirty="0"/>
          </a:p>
        </p:txBody>
      </p:sp>
      <p:sp>
        <p:nvSpPr>
          <p:cNvPr id="3" name="Content Placeholder 2"/>
          <p:cNvSpPr>
            <a:spLocks noGrp="1"/>
          </p:cNvSpPr>
          <p:nvPr>
            <p:ph idx="1"/>
          </p:nvPr>
        </p:nvSpPr>
        <p:spPr>
          <a:xfrm>
            <a:off x="1028700" y="1782417"/>
            <a:ext cx="7200900" cy="3581400"/>
          </a:xfrm>
        </p:spPr>
        <p:txBody>
          <a:bodyPr>
            <a:noAutofit/>
          </a:bodyPr>
          <a:lstStyle/>
          <a:p>
            <a:pPr marL="0" indent="0">
              <a:buNone/>
            </a:pPr>
            <a:r>
              <a:rPr lang="en-GB" sz="2800" dirty="0" smtClean="0"/>
              <a:t>However it cometh to pass I cannot tell, but of late your Grace is grown in great angry fashions, whensoever you are contraried in that which you have conceived in your head. A king which shall give men occasion to discourage to say their opinions frankly receiveth thereby great hurt and peril to his realm. But a subject in great authority, as your Grace is, using such fashion, is like to fall into great danger and peril of his own person, beside that to the well-being of the nation.</a:t>
            </a:r>
            <a:endParaRPr lang="en-GB" sz="2800" dirty="0"/>
          </a:p>
        </p:txBody>
      </p:sp>
    </p:spTree>
    <p:extLst>
      <p:ext uri="{BB962C8B-B14F-4D97-AF65-F5344CB8AC3E}">
        <p14:creationId xmlns:p14="http://schemas.microsoft.com/office/powerpoint/2010/main" val="13993475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William Paget: a trusted advisor to Somerset in a letter, July 1549</a:t>
            </a:r>
            <a:endParaRPr lang="en-GB" dirty="0"/>
          </a:p>
        </p:txBody>
      </p:sp>
      <p:sp>
        <p:nvSpPr>
          <p:cNvPr id="3" name="Content Placeholder 2"/>
          <p:cNvSpPr>
            <a:spLocks noGrp="1"/>
          </p:cNvSpPr>
          <p:nvPr>
            <p:ph idx="1"/>
          </p:nvPr>
        </p:nvSpPr>
        <p:spPr>
          <a:xfrm>
            <a:off x="1028700" y="1782417"/>
            <a:ext cx="7200900" cy="3581400"/>
          </a:xfrm>
        </p:spPr>
        <p:txBody>
          <a:bodyPr>
            <a:noAutofit/>
          </a:bodyPr>
          <a:lstStyle/>
          <a:p>
            <a:pPr marL="0" indent="0">
              <a:buNone/>
            </a:pPr>
            <a:r>
              <a:rPr lang="en-GB" sz="2200" dirty="0" smtClean="0"/>
              <a:t>I told your Grace the truth and was not believed... The King’s subjects out of all discipline and all obedience, and care neither for you nor the King. What is the cause? Your softness, your wish to be good to the poor. It is a pity that your gentle approach should cause such evil as the rebels now threaten. A society is maintained by religion and law. Look carefully to see whether you have either law or religion, and I fear you shall find neither. I know that in the matter of your treatment of the common people every man in the Council dislikes your proceedings and wishes it were otherwise. Remember what you promised me.... Plotting with me to gain the place which you now occupy and that was to folly my advice in all proceedings more than any other man’s.”</a:t>
            </a:r>
            <a:endParaRPr lang="en-GB" sz="2200" dirty="0"/>
          </a:p>
        </p:txBody>
      </p:sp>
    </p:spTree>
    <p:extLst>
      <p:ext uri="{BB962C8B-B14F-4D97-AF65-F5344CB8AC3E}">
        <p14:creationId xmlns:p14="http://schemas.microsoft.com/office/powerpoint/2010/main" val="9967517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 what do we think of Somerset?</a:t>
            </a:r>
            <a:endParaRPr lang="en-GB" dirty="0"/>
          </a:p>
        </p:txBody>
      </p:sp>
      <p:sp>
        <p:nvSpPr>
          <p:cNvPr id="3" name="Content Placeholder 2"/>
          <p:cNvSpPr>
            <a:spLocks noGrp="1"/>
          </p:cNvSpPr>
          <p:nvPr>
            <p:ph idx="1"/>
          </p:nvPr>
        </p:nvSpPr>
        <p:spPr/>
        <p:txBody>
          <a:bodyPr>
            <a:normAutofit/>
          </a:bodyPr>
          <a:lstStyle/>
          <a:p>
            <a:r>
              <a:rPr lang="en-GB" sz="4400" dirty="0" smtClean="0"/>
              <a:t>Use the sources, and the information on page 104-105 of your textbook to explain what kind of man you believe Somerset was.</a:t>
            </a:r>
          </a:p>
          <a:p>
            <a:r>
              <a:rPr lang="en-GB" sz="4400" dirty="0" smtClean="0"/>
              <a:t>(Booklet page 6)</a:t>
            </a:r>
            <a:endParaRPr lang="en-GB" sz="4400" dirty="0"/>
          </a:p>
        </p:txBody>
      </p:sp>
    </p:spTree>
    <p:extLst>
      <p:ext uri="{BB962C8B-B14F-4D97-AF65-F5344CB8AC3E}">
        <p14:creationId xmlns:p14="http://schemas.microsoft.com/office/powerpoint/2010/main" val="685497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 understand what happens to the succession...</a:t>
            </a:r>
            <a:endParaRPr lang="en-GB" dirty="0"/>
          </a:p>
        </p:txBody>
      </p:sp>
      <p:sp>
        <p:nvSpPr>
          <p:cNvPr id="3" name="Content Placeholder 2"/>
          <p:cNvSpPr>
            <a:spLocks noGrp="1"/>
          </p:cNvSpPr>
          <p:nvPr>
            <p:ph idx="1"/>
          </p:nvPr>
        </p:nvSpPr>
        <p:spPr/>
        <p:txBody>
          <a:bodyPr>
            <a:normAutofit lnSpcReduction="10000"/>
          </a:bodyPr>
          <a:lstStyle/>
          <a:p>
            <a:r>
              <a:rPr lang="en-GB" dirty="0" smtClean="0"/>
              <a:t>...</a:t>
            </a:r>
            <a:r>
              <a:rPr lang="en-GB" sz="2400" dirty="0" smtClean="0"/>
              <a:t>we need to understand what happens to Somerset.</a:t>
            </a:r>
          </a:p>
          <a:p>
            <a:endParaRPr lang="en-GB" sz="2400" dirty="0"/>
          </a:p>
          <a:p>
            <a:r>
              <a:rPr lang="en-GB" sz="2400" dirty="0" smtClean="0"/>
              <a:t>We need to skip ahead to get a tiny summary of the rebellions.</a:t>
            </a:r>
          </a:p>
          <a:p>
            <a:endParaRPr lang="en-GB" sz="2400" dirty="0"/>
          </a:p>
          <a:p>
            <a:r>
              <a:rPr lang="en-GB" sz="2400" dirty="0" smtClean="0"/>
              <a:t>We do not need huge detail- we may have questions, but it only needs to be brief.</a:t>
            </a:r>
          </a:p>
          <a:p>
            <a:endParaRPr lang="en-GB" sz="2400" dirty="0"/>
          </a:p>
          <a:p>
            <a:r>
              <a:rPr lang="en-GB" sz="2400" dirty="0" smtClean="0"/>
              <a:t>For example...</a:t>
            </a:r>
            <a:endParaRPr lang="en-GB" dirty="0"/>
          </a:p>
        </p:txBody>
      </p:sp>
      <p:sp>
        <p:nvSpPr>
          <p:cNvPr id="4" name="Rectangle 3"/>
          <p:cNvSpPr/>
          <p:nvPr/>
        </p:nvSpPr>
        <p:spPr>
          <a:xfrm>
            <a:off x="4465983" y="4678018"/>
            <a:ext cx="4333460" cy="148424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GB" sz="2400" b="1" dirty="0" smtClean="0"/>
              <a:t>Put your summary in the box on page 6 of your booklet, using pages 153-4 of your textbook.</a:t>
            </a:r>
            <a:endParaRPr lang="en-GB" sz="2400" b="1" dirty="0"/>
          </a:p>
        </p:txBody>
      </p:sp>
    </p:spTree>
    <p:extLst>
      <p:ext uri="{BB962C8B-B14F-4D97-AF65-F5344CB8AC3E}">
        <p14:creationId xmlns:p14="http://schemas.microsoft.com/office/powerpoint/2010/main" val="1220425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Somerset: </a:t>
            </a:r>
            <a:r>
              <a:rPr lang="en-GB" sz="4000" dirty="0" smtClean="0"/>
              <a:t>“who faced more determined and widespread opposition than any other Tudor government”</a:t>
            </a:r>
            <a:endParaRPr lang="en-GB" sz="4000" dirty="0"/>
          </a:p>
        </p:txBody>
      </p:sp>
      <p:sp>
        <p:nvSpPr>
          <p:cNvPr id="3" name="Content Placeholder 2"/>
          <p:cNvSpPr>
            <a:spLocks noGrp="1"/>
          </p:cNvSpPr>
          <p:nvPr>
            <p:ph idx="1"/>
          </p:nvPr>
        </p:nvSpPr>
        <p:spPr/>
        <p:txBody>
          <a:bodyPr>
            <a:noAutofit/>
          </a:bodyPr>
          <a:lstStyle/>
          <a:p>
            <a:pPr marL="0" indent="0">
              <a:buNone/>
            </a:pPr>
            <a:r>
              <a:rPr lang="en-GB" sz="2200" dirty="0" smtClean="0"/>
              <a:t>The Two Main Rebellions</a:t>
            </a:r>
          </a:p>
          <a:p>
            <a:pPr marL="457200" indent="-457200">
              <a:buFont typeface="+mj-lt"/>
              <a:buAutoNum type="arabicPeriod"/>
            </a:pPr>
            <a:r>
              <a:rPr lang="en-GB" sz="2200" dirty="0" smtClean="0"/>
              <a:t>The Western Rebellion: wanted religious change but did not aim to remove Edward. It also followed some increased taxes on sheep farming (big in the area) and seemed to be anti-gentry. They </a:t>
            </a:r>
            <a:r>
              <a:rPr lang="en-GB" sz="2200" dirty="0"/>
              <a:t>failed to take regional capital of Exeter and </a:t>
            </a:r>
            <a:r>
              <a:rPr lang="en-GB" sz="2200" dirty="0" smtClean="0"/>
              <a:t>were also </a:t>
            </a:r>
            <a:r>
              <a:rPr lang="en-GB" sz="2200" dirty="0"/>
              <a:t>not supported by nobles or gentry. </a:t>
            </a:r>
          </a:p>
          <a:p>
            <a:pPr marL="457200" indent="-457200">
              <a:buFont typeface="+mj-lt"/>
              <a:buAutoNum type="arabicPeriod"/>
            </a:pPr>
            <a:r>
              <a:rPr lang="en-GB" sz="2200" dirty="0" smtClean="0"/>
              <a:t>The </a:t>
            </a:r>
            <a:r>
              <a:rPr lang="en-GB" sz="2200" dirty="0" err="1" smtClean="0"/>
              <a:t>Kett’s</a:t>
            </a:r>
            <a:r>
              <a:rPr lang="en-GB" sz="2200" dirty="0" smtClean="0"/>
              <a:t> Rebellion: also didn’t aim to remove the monarch but were angry at the gentry and their land enclosure. Again, no support from nobility or gentry. </a:t>
            </a:r>
          </a:p>
          <a:p>
            <a:pPr marL="0" indent="0">
              <a:buNone/>
            </a:pPr>
            <a:r>
              <a:rPr lang="en-GB" sz="2200" dirty="0" smtClean="0"/>
              <a:t>Other disturbances- particularly around enclosure and long term economic developments and religious changes.</a:t>
            </a:r>
            <a:endParaRPr lang="en-GB" sz="2200" dirty="0"/>
          </a:p>
        </p:txBody>
      </p:sp>
    </p:spTree>
    <p:extLst>
      <p:ext uri="{BB962C8B-B14F-4D97-AF65-F5344CB8AC3E}">
        <p14:creationId xmlns:p14="http://schemas.microsoft.com/office/powerpoint/2010/main" val="7073249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 understand what happens to the succession...</a:t>
            </a:r>
            <a:endParaRPr lang="en-GB" dirty="0"/>
          </a:p>
        </p:txBody>
      </p:sp>
      <p:sp>
        <p:nvSpPr>
          <p:cNvPr id="3" name="Content Placeholder 2"/>
          <p:cNvSpPr>
            <a:spLocks noGrp="1"/>
          </p:cNvSpPr>
          <p:nvPr>
            <p:ph idx="1"/>
          </p:nvPr>
        </p:nvSpPr>
        <p:spPr/>
        <p:txBody>
          <a:bodyPr>
            <a:normAutofit lnSpcReduction="10000"/>
          </a:bodyPr>
          <a:lstStyle/>
          <a:p>
            <a:r>
              <a:rPr lang="en-GB" dirty="0" smtClean="0"/>
              <a:t>...</a:t>
            </a:r>
            <a:r>
              <a:rPr lang="en-GB" sz="2400" dirty="0" smtClean="0"/>
              <a:t>we need to understand what happens to Somerset.</a:t>
            </a:r>
          </a:p>
          <a:p>
            <a:endParaRPr lang="en-GB" sz="2400" dirty="0"/>
          </a:p>
          <a:p>
            <a:r>
              <a:rPr lang="en-GB" sz="2400" dirty="0" smtClean="0"/>
              <a:t>We need to skip ahead to get a tiny summary of the religious changes behind these religious changes.</a:t>
            </a:r>
          </a:p>
          <a:p>
            <a:endParaRPr lang="en-GB" sz="2400" dirty="0"/>
          </a:p>
          <a:p>
            <a:r>
              <a:rPr lang="en-GB" sz="2400" dirty="0" smtClean="0"/>
              <a:t>We do not need huge detail- we may have questions, but it only needs to be brief.</a:t>
            </a:r>
          </a:p>
          <a:p>
            <a:endParaRPr lang="en-GB" sz="2400" dirty="0"/>
          </a:p>
          <a:p>
            <a:r>
              <a:rPr lang="en-GB" sz="2400" dirty="0" smtClean="0"/>
              <a:t>For example...</a:t>
            </a:r>
            <a:endParaRPr lang="en-GB" dirty="0"/>
          </a:p>
        </p:txBody>
      </p:sp>
      <p:sp>
        <p:nvSpPr>
          <p:cNvPr id="4" name="Rectangle 3"/>
          <p:cNvSpPr/>
          <p:nvPr/>
        </p:nvSpPr>
        <p:spPr>
          <a:xfrm>
            <a:off x="4465983" y="4678018"/>
            <a:ext cx="4333460" cy="148424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GB" sz="2400" b="1" dirty="0" smtClean="0"/>
              <a:t>Put your summary in the box on page 7 of your booklet, using pages 124-126 of your textbook.</a:t>
            </a:r>
            <a:endParaRPr lang="en-GB" sz="2400" b="1" dirty="0"/>
          </a:p>
        </p:txBody>
      </p:sp>
    </p:spTree>
    <p:extLst>
      <p:ext uri="{BB962C8B-B14F-4D97-AF65-F5344CB8AC3E}">
        <p14:creationId xmlns:p14="http://schemas.microsoft.com/office/powerpoint/2010/main" val="29906228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Somerset’s religious changes</a:t>
            </a:r>
            <a:endParaRPr lang="en-GB" dirty="0"/>
          </a:p>
        </p:txBody>
      </p:sp>
      <p:sp>
        <p:nvSpPr>
          <p:cNvPr id="3" name="Content Placeholder 2"/>
          <p:cNvSpPr>
            <a:spLocks noGrp="1"/>
          </p:cNvSpPr>
          <p:nvPr>
            <p:ph idx="1"/>
          </p:nvPr>
        </p:nvSpPr>
        <p:spPr/>
        <p:txBody>
          <a:bodyPr>
            <a:normAutofit lnSpcReduction="10000"/>
          </a:bodyPr>
          <a:lstStyle/>
          <a:p>
            <a:r>
              <a:rPr lang="en-GB" sz="2400" dirty="0" smtClean="0"/>
              <a:t>Somerset was a moderate Protestant.</a:t>
            </a:r>
          </a:p>
          <a:p>
            <a:r>
              <a:rPr lang="en-GB" sz="2400" dirty="0" smtClean="0"/>
              <a:t>His reforms were cautious and slow.</a:t>
            </a:r>
          </a:p>
          <a:p>
            <a:r>
              <a:rPr lang="en-GB" sz="2400" dirty="0" smtClean="0"/>
              <a:t>A royal visitation established the state of the clergy, the doctrine and church practices.</a:t>
            </a:r>
          </a:p>
          <a:p>
            <a:r>
              <a:rPr lang="en-GB" sz="2400" dirty="0" smtClean="0"/>
              <a:t>July 1547: model sermons provided, clergy ordered to preach in English. Chantries were dissolved. Treason act meant radicals could discuss reforms.</a:t>
            </a:r>
          </a:p>
          <a:p>
            <a:r>
              <a:rPr lang="en-GB" sz="2400" dirty="0" smtClean="0"/>
              <a:t>Act of Uniformity in 1549 enforced a number of Protestant reforms: e.g. clergy could marry, masses for the dead not approved, services in English etc. although there were still some Catholic practices.</a:t>
            </a:r>
            <a:endParaRPr lang="en-GB" sz="2400" dirty="0"/>
          </a:p>
        </p:txBody>
      </p:sp>
    </p:spTree>
    <p:extLst>
      <p:ext uri="{BB962C8B-B14F-4D97-AF65-F5344CB8AC3E}">
        <p14:creationId xmlns:p14="http://schemas.microsoft.com/office/powerpoint/2010/main" val="21265852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065727"/>
          </a:xfrm>
        </p:spPr>
        <p:txBody>
          <a:bodyPr>
            <a:normAutofit fontScale="90000"/>
          </a:bodyPr>
          <a:lstStyle/>
          <a:p>
            <a:r>
              <a:rPr lang="en-GB" dirty="0" smtClean="0"/>
              <a:t>The </a:t>
            </a:r>
            <a:r>
              <a:rPr lang="en-GB" dirty="0" smtClean="0"/>
              <a:t>personal style of Somerset’s government</a:t>
            </a:r>
            <a:endParaRPr lang="en-GB" dirty="0"/>
          </a:p>
        </p:txBody>
      </p:sp>
      <p:sp>
        <p:nvSpPr>
          <p:cNvPr id="3" name="Content Placeholder 2"/>
          <p:cNvSpPr>
            <a:spLocks noGrp="1"/>
          </p:cNvSpPr>
          <p:nvPr>
            <p:ph idx="1"/>
          </p:nvPr>
        </p:nvSpPr>
        <p:spPr>
          <a:xfrm>
            <a:off x="1028700" y="1751527"/>
            <a:ext cx="7200900" cy="4115873"/>
          </a:xfrm>
        </p:spPr>
        <p:txBody>
          <a:bodyPr>
            <a:normAutofit/>
          </a:bodyPr>
          <a:lstStyle/>
          <a:p>
            <a:r>
              <a:rPr lang="en-GB" sz="2400" dirty="0" smtClean="0"/>
              <a:t>This was the main problem.</a:t>
            </a:r>
          </a:p>
          <a:p>
            <a:r>
              <a:rPr lang="en-GB" sz="2400" dirty="0" smtClean="0"/>
              <a:t>It led to a</a:t>
            </a:r>
            <a:r>
              <a:rPr lang="en-GB" sz="2400" dirty="0" smtClean="0"/>
              <a:t>n </a:t>
            </a:r>
            <a:r>
              <a:rPr lang="en-GB" sz="2400" dirty="0" smtClean="0"/>
              <a:t>anti-Somerset </a:t>
            </a:r>
            <a:r>
              <a:rPr lang="en-GB" sz="2400" dirty="0" smtClean="0"/>
              <a:t>faction- formed </a:t>
            </a:r>
            <a:r>
              <a:rPr lang="en-GB" sz="2400" dirty="0" smtClean="0"/>
              <a:t>of people who had little in common but their dislike of Somerset’s method and </a:t>
            </a:r>
            <a:r>
              <a:rPr lang="en-GB" sz="2400" dirty="0" smtClean="0"/>
              <a:t>policies.</a:t>
            </a:r>
            <a:endParaRPr lang="en-GB" sz="2400" dirty="0" smtClean="0"/>
          </a:p>
          <a:p>
            <a:r>
              <a:rPr lang="en-GB" sz="2400" dirty="0" smtClean="0"/>
              <a:t>This included Warwick (looking for advancement), Paget and Thomas Wriothesley (opposed to religious changes).</a:t>
            </a:r>
          </a:p>
          <a:p>
            <a:endParaRPr lang="en-GB" sz="2400" dirty="0"/>
          </a:p>
          <a:p>
            <a:r>
              <a:rPr lang="en-GB" sz="2400" dirty="0" smtClean="0"/>
              <a:t>Following the rebellions, the opportunity to remove Somerset appeared.</a:t>
            </a:r>
            <a:endParaRPr lang="en-GB" sz="2400" dirty="0"/>
          </a:p>
        </p:txBody>
      </p:sp>
    </p:spTree>
    <p:extLst>
      <p:ext uri="{BB962C8B-B14F-4D97-AF65-F5344CB8AC3E}">
        <p14:creationId xmlns:p14="http://schemas.microsoft.com/office/powerpoint/2010/main" val="1025374657"/>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232</TotalTime>
  <Words>1361</Words>
  <Application>Microsoft Office PowerPoint</Application>
  <PresentationFormat>On-screen Show (4:3)</PresentationFormat>
  <Paragraphs>75</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Retrospect</vt:lpstr>
      <vt:lpstr>Lord Somerset</vt:lpstr>
      <vt:lpstr>William Paget: a trusted advisor to Somerset in a letter, May 1549</vt:lpstr>
      <vt:lpstr>William Paget: a trusted advisor to Somerset in a letter, July 1549</vt:lpstr>
      <vt:lpstr>So, what do we think of Somerset?</vt:lpstr>
      <vt:lpstr>To understand what happens to the succession...</vt:lpstr>
      <vt:lpstr>Somerset: “who faced more determined and widespread opposition than any other Tudor government”</vt:lpstr>
      <vt:lpstr>To understand what happens to the succession...</vt:lpstr>
      <vt:lpstr>Somerset’s religious changes</vt:lpstr>
      <vt:lpstr>The personal style of Somerset’s government</vt:lpstr>
      <vt:lpstr>Richard Grafton’s chronicle.</vt:lpstr>
      <vt:lpstr>The Removal of Somerset</vt:lpstr>
      <vt:lpstr>So, was Warwick (the Duke of Northumberland) now in charge?</vt:lpstr>
      <vt:lpstr>So, was the Duke of Northumberland now in charge?</vt:lpstr>
      <vt:lpstr>Storyboard time!</vt:lpstr>
      <vt:lpstr>The Source Activity on Page 106- do this one instead.</vt:lpstr>
    </vt:vector>
  </TitlesOfParts>
  <Company>Groby Community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Lord Somerset</dc:title>
  <dc:creator>Ana Hall</dc:creator>
  <cp:lastModifiedBy>Ana Hall</cp:lastModifiedBy>
  <cp:revision>9</cp:revision>
  <dcterms:created xsi:type="dcterms:W3CDTF">2017-05-04T11:08:13Z</dcterms:created>
  <dcterms:modified xsi:type="dcterms:W3CDTF">2017-05-05T09:54:31Z</dcterms:modified>
</cp:coreProperties>
</file>